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7F8E9-F92E-4883-806F-37D338FE6295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C210-163B-485F-B495-A39BB623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OPVs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C210-163B-485F-B495-A39BB6235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OPV device to show various aspects</a:t>
            </a:r>
            <a:r>
              <a:rPr lang="en-US" baseline="0" dirty="0" smtClean="0"/>
              <a:t> of the cell, explain spin coating, vacuum thermal evaporation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C210-163B-485F-B495-A39BB6235C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the steps of</a:t>
            </a:r>
            <a:r>
              <a:rPr lang="en-US" baseline="0" dirty="0" smtClean="0"/>
              <a:t> how you make one of these cells and use the picture to help explain and show </a:t>
            </a:r>
            <a:r>
              <a:rPr lang="en-US" baseline="0" smtClean="0"/>
              <a:t>the scale.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C210-163B-485F-B495-A39BB6235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2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2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D0C2-9194-43F9-8199-9ADD67C18C9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238B-B365-453E-88D9-3EF52A2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39688"/>
            <a:ext cx="9375776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Murphy Project: Organic </a:t>
            </a:r>
            <a:r>
              <a:rPr lang="en-US" b="1" dirty="0" smtClean="0"/>
              <a:t>Photovoltaics Fabrication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Laura Pettersen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Hersam</a:t>
            </a:r>
            <a:r>
              <a:rPr lang="en-US" b="1" dirty="0" smtClean="0">
                <a:solidFill>
                  <a:schemeClr val="tx1"/>
                </a:solidFill>
              </a:rPr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620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350"/>
            <a:ext cx="9144000" cy="10033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BEFC-3D95-CD41-8577-9EE7DB1ECA3A}" type="slidenum">
              <a:rPr lang="en-US" smtClean="0"/>
              <a:t>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901" y="6090483"/>
            <a:ext cx="88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Inexpensive materials, device fabrication via solution </a:t>
            </a:r>
            <a:r>
              <a:rPr lang="en-US" sz="2000" dirty="0" err="1" smtClean="0">
                <a:latin typeface="Calibri"/>
                <a:cs typeface="Calibri"/>
              </a:rPr>
              <a:t>processable</a:t>
            </a:r>
            <a:r>
              <a:rPr lang="en-US" sz="2000" dirty="0" smtClean="0">
                <a:latin typeface="Calibri"/>
                <a:cs typeface="Calibri"/>
              </a:rPr>
              <a:t> techniques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5199" y="6574232"/>
            <a:ext cx="5047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D. </a:t>
            </a:r>
            <a:r>
              <a:rPr lang="en-US" sz="1400" dirty="0" err="1"/>
              <a:t>Ginley</a:t>
            </a:r>
            <a:r>
              <a:rPr lang="en-US" sz="1400" dirty="0"/>
              <a:t>, M. A. Green and R. Collins, </a:t>
            </a:r>
            <a:r>
              <a:rPr lang="en-US" sz="1400" i="1" dirty="0"/>
              <a:t>MRS Bull.</a:t>
            </a:r>
            <a:r>
              <a:rPr lang="en-US" sz="1400" dirty="0"/>
              <a:t>, 2008, </a:t>
            </a:r>
            <a:r>
              <a:rPr lang="en-US" sz="1400" b="1" dirty="0"/>
              <a:t>33</a:t>
            </a:r>
            <a:r>
              <a:rPr lang="en-US" sz="1400" dirty="0"/>
              <a:t>, 355-364.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471705" y="-266090"/>
            <a:ext cx="1017209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OPVs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6483" y="3927087"/>
            <a:ext cx="2562860" cy="2110662"/>
            <a:chOff x="76200" y="1330960"/>
            <a:chExt cx="2562860" cy="2110662"/>
          </a:xfrm>
        </p:grpSpPr>
        <p:grpSp>
          <p:nvGrpSpPr>
            <p:cNvPr id="27" name="Group 26"/>
            <p:cNvGrpSpPr/>
            <p:nvPr/>
          </p:nvGrpSpPr>
          <p:grpSpPr>
            <a:xfrm>
              <a:off x="203200" y="1330960"/>
              <a:ext cx="2435860" cy="2110662"/>
              <a:chOff x="152400" y="1292860"/>
              <a:chExt cx="2435860" cy="211066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43840" y="1292860"/>
                <a:ext cx="2308860" cy="1746107"/>
                <a:chOff x="256540" y="1153160"/>
                <a:chExt cx="2308860" cy="1746107"/>
              </a:xfrm>
            </p:grpSpPr>
            <p:pic>
              <p:nvPicPr>
                <p:cNvPr id="31" name="Picture 30" descr="1332-is-organic-pv-the-future-of-solar-maybe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7040" y="1538834"/>
                  <a:ext cx="1661160" cy="1360433"/>
                </a:xfrm>
                <a:prstGeom prst="rect">
                  <a:avLst/>
                </a:prstGeom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256540" y="1153160"/>
                  <a:ext cx="23088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Calibri"/>
                      <a:cs typeface="Calibri"/>
                    </a:rPr>
                    <a:t>Flexible Substrates</a:t>
                  </a:r>
                  <a:endParaRPr lang="en-US" sz="2000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152400" y="3095745"/>
                <a:ext cx="2435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renewableenergyworld.com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76200" y="1359196"/>
              <a:ext cx="2486660" cy="2082426"/>
            </a:xfrm>
            <a:prstGeom prst="roundRect">
              <a:avLst>
                <a:gd name="adj" fmla="val 869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1881" y="1084802"/>
            <a:ext cx="3342804" cy="2656716"/>
            <a:chOff x="615920" y="1958755"/>
            <a:chExt cx="3342804" cy="2656716"/>
          </a:xfrm>
        </p:grpSpPr>
        <p:grpSp>
          <p:nvGrpSpPr>
            <p:cNvPr id="33" name="Group 32"/>
            <p:cNvGrpSpPr/>
            <p:nvPr/>
          </p:nvGrpSpPr>
          <p:grpSpPr>
            <a:xfrm>
              <a:off x="615920" y="1958755"/>
              <a:ext cx="2934564" cy="2656716"/>
              <a:chOff x="76200" y="1330960"/>
              <a:chExt cx="2934564" cy="265671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85360" y="1330960"/>
                <a:ext cx="2308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/>
                    <a:cs typeface="Calibri"/>
                  </a:rPr>
                  <a:t>Materials</a:t>
                </a:r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6200" y="1359196"/>
                <a:ext cx="2934564" cy="2628480"/>
              </a:xfrm>
              <a:prstGeom prst="roundRect">
                <a:avLst>
                  <a:gd name="adj" fmla="val 869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50855" y="2437189"/>
              <a:ext cx="1848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PTB7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0219" y="2827691"/>
              <a:ext cx="1848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/>
                  <a:cs typeface="Calibri"/>
                </a:rPr>
                <a:t>R = 2-ethylhexyl</a:t>
              </a:r>
              <a:endParaRPr lang="en-US" sz="1600" dirty="0">
                <a:latin typeface="Calibri"/>
                <a:cs typeface="Calibri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811" y="2290612"/>
              <a:ext cx="1810187" cy="932688"/>
            </a:xfrm>
            <a:prstGeom prst="rect">
              <a:avLst/>
            </a:prstGeom>
          </p:spPr>
        </p:pic>
        <p:pic>
          <p:nvPicPr>
            <p:cNvPr id="43" name="Picture 42" descr="C7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2000437" y="3609933"/>
              <a:ext cx="928944" cy="92894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71109" y="3832238"/>
              <a:ext cx="1848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PC</a:t>
              </a:r>
              <a:r>
                <a:rPr lang="en-US" baseline="-25000" dirty="0" smtClean="0">
                  <a:latin typeface="Calibri"/>
                  <a:cs typeface="Calibri"/>
                </a:rPr>
                <a:t>71</a:t>
              </a:r>
              <a:r>
                <a:rPr lang="en-US" dirty="0" smtClean="0">
                  <a:latin typeface="Calibri"/>
                  <a:cs typeface="Calibri"/>
                </a:rPr>
                <a:t>BM</a:t>
              </a:r>
              <a:endParaRPr lang="en-US" dirty="0">
                <a:latin typeface="Calibri"/>
                <a:cs typeface="Calibri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2054" y="3165815"/>
              <a:ext cx="1351328" cy="594360"/>
            </a:xfrm>
            <a:prstGeom prst="rect">
              <a:avLst/>
            </a:prstGeom>
          </p:spPr>
        </p:pic>
      </p:grpSp>
      <p:pic>
        <p:nvPicPr>
          <p:cNvPr id="7" name="Picture 6" descr="spin coat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19" y="1613084"/>
            <a:ext cx="2549277" cy="2245792"/>
          </a:xfrm>
          <a:prstGeom prst="rect">
            <a:avLst/>
          </a:prstGeom>
        </p:spPr>
      </p:pic>
      <p:pic>
        <p:nvPicPr>
          <p:cNvPr id="8" name="Picture 7" descr="vacuum thermal evapor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20" y="1577991"/>
            <a:ext cx="2426224" cy="293009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16978" y="3900275"/>
            <a:ext cx="3094515" cy="2147676"/>
            <a:chOff x="3943935" y="4059180"/>
            <a:chExt cx="3094515" cy="2147676"/>
          </a:xfrm>
        </p:grpSpPr>
        <p:pic>
          <p:nvPicPr>
            <p:cNvPr id="46" name="Picture 45" descr="general device structure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975" y="4223693"/>
              <a:ext cx="3026475" cy="196048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272638" y="4059180"/>
              <a:ext cx="2308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OPV Device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943935" y="4081860"/>
              <a:ext cx="2780468" cy="2124996"/>
            </a:xfrm>
            <a:prstGeom prst="roundRect">
              <a:avLst>
                <a:gd name="adj" fmla="val 869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15519" y="1160117"/>
            <a:ext cx="230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Spin Coating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35839" y="1164182"/>
            <a:ext cx="453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Vacuum Thermal Evaporation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2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Making OPVs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Make interfacial layer and active layer solutions</a:t>
            </a:r>
          </a:p>
          <a:p>
            <a:r>
              <a:rPr lang="en-US" dirty="0" smtClean="0"/>
              <a:t>Clean the ITO (transparent cathode) via sonication and O2 plasma </a:t>
            </a:r>
          </a:p>
          <a:p>
            <a:r>
              <a:rPr lang="en-US" dirty="0" smtClean="0"/>
              <a:t>Spin coat on IFL and AL</a:t>
            </a:r>
          </a:p>
          <a:p>
            <a:r>
              <a:rPr lang="en-US" dirty="0" smtClean="0"/>
              <a:t>Vacuum filtrate IFL and metal anode on</a:t>
            </a:r>
          </a:p>
          <a:p>
            <a:r>
              <a:rPr lang="en-US" dirty="0" smtClean="0"/>
              <a:t>Encapsulate the cells</a:t>
            </a:r>
          </a:p>
          <a:p>
            <a:r>
              <a:rPr lang="en-US" dirty="0" smtClean="0"/>
              <a:t>Test </a:t>
            </a:r>
            <a:endParaRPr lang="en-US" dirty="0"/>
          </a:p>
        </p:txBody>
      </p:sp>
      <p:pic>
        <p:nvPicPr>
          <p:cNvPr id="2051" name="Picture 3" descr="C:\Users\Laura\Pictures\2013-08-10 001\Snapchat-2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0" y="2057400"/>
            <a:ext cx="417004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147</Words>
  <Application>Microsoft Office PowerPoint</Application>
  <PresentationFormat>On-screen Show (4:3)</PresentationFormat>
  <Paragraphs>35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Murphy Project: Organic Photovoltaics Fabrication</vt:lpstr>
      <vt:lpstr>PowerPoint Presentation</vt:lpstr>
      <vt:lpstr>Steps in Making OPVs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Murphy Project: Organic Photovoltaics Fabrication</dc:title>
  <dc:creator>Laura</dc:creator>
  <cp:lastModifiedBy>Laura</cp:lastModifiedBy>
  <cp:revision>3</cp:revision>
  <dcterms:created xsi:type="dcterms:W3CDTF">2015-02-11T03:34:09Z</dcterms:created>
  <dcterms:modified xsi:type="dcterms:W3CDTF">2015-02-11T04:00:30Z</dcterms:modified>
</cp:coreProperties>
</file>